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83" r:id="rId5"/>
    <p:sldId id="396" r:id="rId6"/>
    <p:sldId id="400" r:id="rId7"/>
    <p:sldId id="393" r:id="rId8"/>
    <p:sldId id="402" r:id="rId9"/>
    <p:sldId id="397" r:id="rId10"/>
    <p:sldId id="385" r:id="rId11"/>
    <p:sldId id="392" r:id="rId12"/>
    <p:sldId id="398" r:id="rId13"/>
    <p:sldId id="399" r:id="rId14"/>
    <p:sldId id="267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6"/>
    <a:srgbClr val="0067CD"/>
    <a:srgbClr val="F5F5F5"/>
    <a:srgbClr val="0070C0"/>
    <a:srgbClr val="E7EAF3"/>
    <a:srgbClr val="CBD2E6"/>
    <a:srgbClr val="FFCC00"/>
    <a:srgbClr val="FFFFFF"/>
    <a:srgbClr val="9B9B9B"/>
    <a:srgbClr val="78D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8" autoAdjust="0"/>
    <p:restoredTop sz="93642" autoAdjust="0"/>
  </p:normalViewPr>
  <p:slideViewPr>
    <p:cSldViewPr snapToGrid="0">
      <p:cViewPr varScale="1">
        <p:scale>
          <a:sx n="137" d="100"/>
          <a:sy n="137" d="100"/>
        </p:scale>
        <p:origin x="42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64" y="1018"/>
    </p:cViewPr>
  </p:outlineViewPr>
  <p:notesTextViewPr>
    <p:cViewPr>
      <p:scale>
        <a:sx n="200" d="100"/>
        <a:sy n="2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14C6-D90E-49F9-B510-FE07AE4CD0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DC19-E858-463E-ACE0-5DCD5831DF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62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19-E858-463E-ACE0-5DCD5831DF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04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19-E858-463E-ACE0-5DCD5831DF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5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19-E858-463E-ACE0-5DCD5831DF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8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DC19-E858-463E-ACE0-5DCD5831DF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40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19-E858-463E-ACE0-5DCD5831DF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16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19-E858-463E-ACE0-5DCD5831DF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22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19-E858-463E-ACE0-5DCD5831DF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66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DC19-E858-463E-ACE0-5DCD5831DF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0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des tests à 10W et 15W </a:t>
            </a:r>
            <a:r>
              <a:rPr lang="fr-FR"/>
              <a:t>pour comparaison </a:t>
            </a:r>
            <a:r>
              <a:rPr lang="fr-FR" dirty="0"/>
              <a:t>des deux produits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DC19-E858-463E-ACE0-5DCD5831DF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7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F909-214B-4C53-937A-104394D90DCC}" type="datetime1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5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0291-2685-471A-AB91-5E844EE314A0}" type="datetime1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6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61AC-0135-4C50-953F-1D799492D51D}" type="datetime1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2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59A9D08-B922-4E8E-AEA3-9931350F3E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93652-EE4D-4BBE-B51B-B9C993D9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8" y="2095325"/>
            <a:ext cx="2875565" cy="9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F176-1747-4D3D-B997-59D07D1BE1B0}" type="datetime1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36-78DC-4309-91A2-99E0E339B1A7}" type="datetime1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66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8AA-F597-49EF-B6EF-79D80AF6E276}" type="datetime1">
              <a:rPr lang="fr-FR" smtClean="0"/>
              <a:t>16/09/2021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0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9C27-7E31-4225-A8FD-EBF556CA99D3}" type="datetime1">
              <a:rPr lang="fr-FR" smtClean="0"/>
              <a:t>16/09/2021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73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9B0-FD03-4FC7-97F4-E7158A28B7B5}" type="datetime1">
              <a:rPr lang="fr-FR" smtClean="0"/>
              <a:t>16/09/2021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69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1E37-4AFA-40A8-9CAF-DAFDFC84A601}" type="datetime1">
              <a:rPr lang="fr-FR" smtClean="0"/>
              <a:t>16/09/2021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0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E502-3FB2-4348-8778-8A2331EC5C01}" type="datetime1">
              <a:rPr lang="fr-FR" smtClean="0"/>
              <a:t>16/09/2021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98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EA29-33F7-4865-9B22-1EDEA0DE65D3}" type="datetime1">
              <a:rPr lang="fr-FR" smtClean="0"/>
              <a:t>16/09/2021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66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80433-D91A-4FCD-8B96-268C82804137}" type="datetime1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C8AD-79AE-4414-BEDF-BE82DA156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78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7933"/>
            <a:ext cx="1584176" cy="576295"/>
          </a:xfrm>
          <a:prstGeom prst="rect">
            <a:avLst/>
          </a:prstGeom>
        </p:spPr>
      </p:pic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1</a:t>
            </a:fld>
            <a:endParaRPr lang="fr-FR"/>
          </a:p>
        </p:txBody>
      </p:sp>
      <p:sp>
        <p:nvSpPr>
          <p:cNvPr id="15" name="Espace réservé du pied de page 9"/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416967E8-9250-48F2-AEAA-D97512F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41" y="3340550"/>
            <a:ext cx="4706730" cy="54633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400" b="0" kern="0" cap="none" dirty="0">
                <a:solidFill>
                  <a:srgbClr val="0067C6"/>
                </a:solidFill>
                <a:latin typeface="Arial"/>
              </a:rPr>
              <a:t>Eaton 3S Mini - 36W DC UPS</a:t>
            </a: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9A5C3DA-9D7D-4C21-9726-05E57FF85052}"/>
              </a:ext>
            </a:extLst>
          </p:cNvPr>
          <p:cNvSpPr txBox="1">
            <a:spLocks/>
          </p:cNvSpPr>
          <p:nvPr/>
        </p:nvSpPr>
        <p:spPr>
          <a:xfrm>
            <a:off x="821136" y="3894024"/>
            <a:ext cx="5657114" cy="27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kern="0" dirty="0">
                <a:solidFill>
                  <a:srgbClr val="0067C6"/>
                </a:solidFill>
                <a:latin typeface="Arial"/>
              </a:rPr>
              <a:t>Power protection for residential DC applications</a:t>
            </a:r>
          </a:p>
        </p:txBody>
      </p:sp>
      <p:pic>
        <p:nvPicPr>
          <p:cNvPr id="8" name="Image 7" descr="Une image contenant texte, intérieur, plancher, guichet&#10;&#10;Description générée automatiquement">
            <a:extLst>
              <a:ext uri="{FF2B5EF4-FFF2-40B4-BE49-F238E27FC236}">
                <a16:creationId xmlns:a16="http://schemas.microsoft.com/office/drawing/2014/main" id="{D9F3B20A-D999-4686-A97F-6D1FA549D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9" b="14424"/>
          <a:stretch/>
        </p:blipFill>
        <p:spPr>
          <a:xfrm>
            <a:off x="894878" y="-2546"/>
            <a:ext cx="8249122" cy="32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26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10</a:t>
            </a:fld>
            <a:endParaRPr lang="fr-FR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Competitor comparison</a:t>
            </a:r>
            <a:endParaRPr lang="fr-FR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82ABC71-485B-4201-9158-B8E3A8031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94202"/>
              </p:ext>
            </p:extLst>
          </p:nvPr>
        </p:nvGraphicFramePr>
        <p:xfrm>
          <a:off x="587748" y="811395"/>
          <a:ext cx="7817112" cy="3523679"/>
        </p:xfrm>
        <a:graphic>
          <a:graphicData uri="http://schemas.openxmlformats.org/drawingml/2006/table">
            <a:tbl>
              <a:tblPr firstRow="1" firstCol="1" bandRow="1"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61192">
                  <a:extLst>
                    <a:ext uri="{9D8B030D-6E8A-4147-A177-3AD203B41FA5}">
                      <a16:colId xmlns:a16="http://schemas.microsoft.com/office/drawing/2014/main" val="62457988"/>
                    </a:ext>
                  </a:extLst>
                </a:gridCol>
                <a:gridCol w="1836420">
                  <a:extLst>
                    <a:ext uri="{9D8B030D-6E8A-4147-A177-3AD203B41FA5}">
                      <a16:colId xmlns:a16="http://schemas.microsoft.com/office/drawing/2014/main" val="55529229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62353681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val="1676870013"/>
                    </a:ext>
                  </a:extLst>
                </a:gridCol>
              </a:tblGrid>
              <a:tr h="527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Eaton 3S Mini 36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Legrand KEOR DC</a:t>
                      </a:r>
                      <a:endParaRPr lang="en-US" sz="14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Salicru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SPS NET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06013"/>
                  </a:ext>
                </a:extLst>
              </a:tr>
              <a:tr h="527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Aesthetic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032505"/>
                  </a:ext>
                </a:extLst>
              </a:tr>
              <a:tr h="265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Power 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36W</a:t>
                      </a:r>
                      <a:endParaRPr lang="en-US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25W</a:t>
                      </a:r>
                      <a:endParaRPr lang="en-US" sz="1400" b="0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2x12W</a:t>
                      </a:r>
                      <a:endParaRPr lang="en-US" sz="140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206388"/>
                  </a:ext>
                </a:extLst>
              </a:tr>
              <a:tr h="273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Output voltages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9V / 12V / 15V / 19V</a:t>
                      </a:r>
                      <a:endParaRPr lang="en-US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9V / 12V / 15V / 19V</a:t>
                      </a:r>
                      <a:endParaRPr lang="en-US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12V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17769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Output voltage indicator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US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  <a:endParaRPr lang="en-US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  <a:endParaRPr lang="en-US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41502"/>
                  </a:ext>
                </a:extLst>
              </a:tr>
              <a:tr h="373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DC Barrel adaptors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lvl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3,5 x 1,5mm</a:t>
                      </a:r>
                    </a:p>
                    <a:p>
                      <a:pPr lvl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4,75 x 1,7mm</a:t>
                      </a:r>
                    </a:p>
                    <a:p>
                      <a:pPr lvl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 x 2,1mm</a:t>
                      </a:r>
                    </a:p>
                    <a:p>
                      <a:pPr lvl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 x 2,5mm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lvl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3,5 x 1,5mm</a:t>
                      </a:r>
                    </a:p>
                    <a:p>
                      <a:pPr lvl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4,75 x 1,7mm</a:t>
                      </a:r>
                    </a:p>
                    <a:p>
                      <a:pPr lvl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 x 2,1mm</a:t>
                      </a:r>
                    </a:p>
                    <a:p>
                      <a:pPr lvl="0" algn="ctr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fr-FR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 x 2,5mm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 x 2,1mm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 x 2,5mm</a:t>
                      </a:r>
                    </a:p>
                    <a:p>
                      <a:pPr lvl="0" algn="ctr">
                        <a:buFont typeface="Arial" panose="020B0604020202020204" pitchFamily="34" charset="0"/>
                        <a:buNone/>
                        <a:defRPr/>
                      </a:pPr>
                      <a:endParaRPr lang="fr-FR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766282"/>
                  </a:ext>
                </a:extLst>
              </a:tr>
              <a:tr h="2579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Battery capacity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x 2200mAh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x 2200mAh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x 2600mAh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222683"/>
                  </a:ext>
                </a:extLst>
              </a:tr>
              <a:tr h="2654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Battery capacity indicator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en-US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  <a:endParaRPr lang="en-US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78908"/>
                  </a:ext>
                </a:extLst>
              </a:tr>
              <a:tr h="270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Warranty</a:t>
                      </a:r>
                      <a:endParaRPr lang="fr-FR" sz="14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Years</a:t>
                      </a:r>
                      <a:endParaRPr lang="fr-FR" sz="1400" b="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Years</a:t>
                      </a:r>
                      <a:endParaRPr lang="fr-FR" sz="1400" b="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fr-FR" sz="1400" b="0" kern="1200" dirty="0" err="1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Years</a:t>
                      </a:r>
                      <a:endParaRPr lang="fr-FR" sz="1400" b="0" kern="12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tint val="50000"/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16838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AB534E8-EC64-4A7F-ACAD-86491381B1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923" y="1353994"/>
            <a:ext cx="723065" cy="487506"/>
          </a:xfrm>
          <a:prstGeom prst="rect">
            <a:avLst/>
          </a:prstGeom>
        </p:spPr>
      </p:pic>
      <p:sp>
        <p:nvSpPr>
          <p:cNvPr id="11" name="Espace réservé du pied de page 9">
            <a:extLst>
              <a:ext uri="{FF2B5EF4-FFF2-40B4-BE49-F238E27FC236}">
                <a16:creationId xmlns:a16="http://schemas.microsoft.com/office/drawing/2014/main" id="{6EF33542-3D8D-424D-8FE8-A5C9B918B53E}"/>
              </a:ext>
            </a:extLst>
          </p:cNvPr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396BE3-1747-40B0-8586-8EECA9D93F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9489" y="1343827"/>
            <a:ext cx="599731" cy="515729"/>
          </a:xfrm>
          <a:prstGeom prst="rect">
            <a:avLst/>
          </a:prstGeom>
        </p:spPr>
      </p:pic>
      <p:pic>
        <p:nvPicPr>
          <p:cNvPr id="7" name="Image 6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50EAF85F-400C-4D7F-8B28-FC0C430F75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26324" r="14889" b="21481"/>
          <a:stretch/>
        </p:blipFill>
        <p:spPr>
          <a:xfrm>
            <a:off x="3537648" y="1353995"/>
            <a:ext cx="723065" cy="4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8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7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94">
            <a:extLst>
              <a:ext uri="{FF2B5EF4-FFF2-40B4-BE49-F238E27FC236}">
                <a16:creationId xmlns:a16="http://schemas.microsoft.com/office/drawing/2014/main" id="{BEA7BC73-92BB-4343-BF14-1F9D584C3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90243"/>
              </p:ext>
            </p:extLst>
          </p:nvPr>
        </p:nvGraphicFramePr>
        <p:xfrm>
          <a:off x="457200" y="1783950"/>
          <a:ext cx="7924800" cy="272059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7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Value proposition</a:t>
                      </a:r>
                    </a:p>
                  </a:txBody>
                  <a:tcPr marL="68580" marR="68580" marT="34294" marB="34294" horzOverflow="overflow">
                    <a:lnL cap="flat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Why It Matters?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Internet connection reliability</a:t>
                      </a:r>
                      <a:endParaRPr kumimoji="0" lang="en-US" sz="11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34294" marB="3429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1" indent="-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4" marB="3429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Internet gateway continues operating during power outage ensuring uninterrupted connection for professional (home office) or residential (smart-home, gaming) purposes. </a:t>
                      </a:r>
                    </a:p>
                  </a:txBody>
                  <a:tcPr marL="68580" marR="68580" marT="34294" marB="3429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Remote or local home control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4" marB="3429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1" indent="-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4" marB="3429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Security home systems are protected, including smart-home routers, personal assistants, IP cameras or access control devices.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4" marB="3429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Smooth integration </a:t>
                      </a:r>
                      <a:endParaRPr kumimoji="0" lang="en-US" sz="9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34294" marB="3429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-571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1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4" marB="3429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</a:rPr>
                        <a:t>Offers enhanced Industrial Design together with compact protection solution. </a:t>
                      </a:r>
                    </a:p>
                  </a:txBody>
                  <a:tcPr marL="68580" marR="68580" marT="34294" marB="3429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C8AD-79AE-4414-BEDF-BE82DA156B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fr-FR" sz="3200" kern="0" dirty="0">
                <a:solidFill>
                  <a:srgbClr val="0067C6"/>
                </a:solidFill>
                <a:latin typeface="Arial"/>
              </a:rPr>
              <a:t>Value Proposition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D5CEE2-1350-41CE-94E8-DAABD3A72F2B}"/>
              </a:ext>
            </a:extLst>
          </p:cNvPr>
          <p:cNvSpPr txBox="1">
            <a:spLocks/>
          </p:cNvSpPr>
          <p:nvPr/>
        </p:nvSpPr>
        <p:spPr bwMode="auto">
          <a:xfrm>
            <a:off x="457200" y="937090"/>
            <a:ext cx="8103108" cy="6778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Secure service continuity for connected equipment during power outages thanks to an affordable and compact DC UPS providing power to Internet routers, IP cameras, Home assistants and Smart controllers.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7188" marR="0" lvl="1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E9F4AE18-1CBA-48AD-BB29-A633F50B7C76}"/>
              </a:ext>
            </a:extLst>
          </p:cNvPr>
          <p:cNvSpPr/>
          <p:nvPr/>
        </p:nvSpPr>
        <p:spPr bwMode="auto">
          <a:xfrm rot="5400000" flipH="1">
            <a:off x="4302374" y="2351650"/>
            <a:ext cx="322220" cy="207919"/>
          </a:xfrm>
          <a:prstGeom prst="triangle">
            <a:avLst>
              <a:gd name="adj" fmla="val 52791"/>
            </a:avLst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E4C05951-D1CE-4349-87CD-63A0033BB37B}"/>
              </a:ext>
            </a:extLst>
          </p:cNvPr>
          <p:cNvSpPr/>
          <p:nvPr/>
        </p:nvSpPr>
        <p:spPr bwMode="auto">
          <a:xfrm rot="5400000" flipH="1">
            <a:off x="4302375" y="3169429"/>
            <a:ext cx="322219" cy="207919"/>
          </a:xfrm>
          <a:prstGeom prst="triangle">
            <a:avLst>
              <a:gd name="adj" fmla="val 52791"/>
            </a:avLst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EE4458C6-8824-454A-82B8-A505958FA08A}"/>
              </a:ext>
            </a:extLst>
          </p:cNvPr>
          <p:cNvSpPr/>
          <p:nvPr/>
        </p:nvSpPr>
        <p:spPr bwMode="auto">
          <a:xfrm rot="5400000" flipH="1">
            <a:off x="4302374" y="3987207"/>
            <a:ext cx="322219" cy="207919"/>
          </a:xfrm>
          <a:prstGeom prst="triangle">
            <a:avLst>
              <a:gd name="adj" fmla="val 52791"/>
            </a:avLst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C328B33-FC71-4C0E-B855-19961CE3B6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9521" r="21474" b="10585"/>
          <a:stretch/>
        </p:blipFill>
        <p:spPr>
          <a:xfrm>
            <a:off x="3225858" y="2966550"/>
            <a:ext cx="730494" cy="590437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352E1910-50AE-420B-9E55-DFAEFC01EA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8" y="2064675"/>
            <a:ext cx="772011" cy="772011"/>
          </a:xfrm>
          <a:prstGeom prst="rect">
            <a:avLst/>
          </a:prstGeom>
        </p:spPr>
      </p:pic>
      <p:pic>
        <p:nvPicPr>
          <p:cNvPr id="15" name="Image 14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01D5216B-6A59-4CF8-8B7C-A34DFDAD52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8" r="9197" b="19661"/>
          <a:stretch/>
        </p:blipFill>
        <p:spPr>
          <a:xfrm>
            <a:off x="3044419" y="3744426"/>
            <a:ext cx="1093372" cy="693479"/>
          </a:xfrm>
          <a:prstGeom prst="rect">
            <a:avLst/>
          </a:prstGeom>
        </p:spPr>
      </p:pic>
      <p:sp>
        <p:nvSpPr>
          <p:cNvPr id="20" name="Espace réservé du pied de page 9">
            <a:extLst>
              <a:ext uri="{FF2B5EF4-FFF2-40B4-BE49-F238E27FC236}">
                <a16:creationId xmlns:a16="http://schemas.microsoft.com/office/drawing/2014/main" id="{0EE4EA3A-F73A-4096-9E01-8A421E38C367}"/>
              </a:ext>
            </a:extLst>
          </p:cNvPr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89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able, intérieur, table de salle à manger&#10;&#10;Description générée automatiquement">
            <a:extLst>
              <a:ext uri="{FF2B5EF4-FFF2-40B4-BE49-F238E27FC236}">
                <a16:creationId xmlns:a16="http://schemas.microsoft.com/office/drawing/2014/main" id="{EF9072EA-9402-426E-9F50-732A7BAC24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18" y="849644"/>
            <a:ext cx="2700114" cy="1791381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C8AD-79AE-4414-BEDF-BE82DA156B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fr-FR" sz="3200" dirty="0" err="1">
                <a:solidFill>
                  <a:srgbClr val="0070C0"/>
                </a:solidFill>
              </a:rPr>
              <a:t>Why</a:t>
            </a:r>
            <a:r>
              <a:rPr lang="fr-FR" sz="3200" dirty="0">
                <a:solidFill>
                  <a:srgbClr val="0070C0"/>
                </a:solidFill>
              </a:rPr>
              <a:t> a 3S Mini? – Use cases</a:t>
            </a:r>
          </a:p>
        </p:txBody>
      </p:sp>
      <p:sp>
        <p:nvSpPr>
          <p:cNvPr id="12" name="Espace réservé du pied de page 9">
            <a:extLst>
              <a:ext uri="{FF2B5EF4-FFF2-40B4-BE49-F238E27FC236}">
                <a16:creationId xmlns:a16="http://schemas.microsoft.com/office/drawing/2014/main" id="{C67B4920-C043-4AC8-B0B3-C778E5D85A7C}"/>
              </a:ext>
            </a:extLst>
          </p:cNvPr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C4F2C47-6B52-438F-B168-D218639F5FE9}"/>
              </a:ext>
            </a:extLst>
          </p:cNvPr>
          <p:cNvGrpSpPr/>
          <p:nvPr/>
        </p:nvGrpSpPr>
        <p:grpSpPr>
          <a:xfrm>
            <a:off x="457200" y="847529"/>
            <a:ext cx="2687799" cy="2428650"/>
            <a:chOff x="457200" y="1450874"/>
            <a:chExt cx="2687799" cy="2428650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29FA63EC-9FCE-44DF-9585-E69E4604A055}"/>
                </a:ext>
              </a:extLst>
            </p:cNvPr>
            <p:cNvGrpSpPr/>
            <p:nvPr/>
          </p:nvGrpSpPr>
          <p:grpSpPr>
            <a:xfrm>
              <a:off x="457200" y="1450874"/>
              <a:ext cx="2687799" cy="2428650"/>
              <a:chOff x="457200" y="1450874"/>
              <a:chExt cx="2687799" cy="2428650"/>
            </a:xfrm>
          </p:grpSpPr>
          <p:pic>
            <p:nvPicPr>
              <p:cNvPr id="14" name="Image 13" descr="Une image contenant table, intérieur&#10;&#10;Description générée automatiquement">
                <a:extLst>
                  <a:ext uri="{FF2B5EF4-FFF2-40B4-BE49-F238E27FC236}">
                    <a16:creationId xmlns:a16="http://schemas.microsoft.com/office/drawing/2014/main" id="{F21D60BD-FB03-44AD-A4C7-4D94261BE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17" y="1463390"/>
                <a:ext cx="2675282" cy="1768703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A3074F-DAEB-43DB-B433-73238C5E67F6}"/>
                  </a:ext>
                </a:extLst>
              </p:cNvPr>
              <p:cNvSpPr/>
              <p:nvPr/>
            </p:nvSpPr>
            <p:spPr>
              <a:xfrm>
                <a:off x="457200" y="1450874"/>
                <a:ext cx="2687799" cy="242865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64F35EE-4EF9-4414-A9E7-72B04D7528FE}"/>
                </a:ext>
              </a:extLst>
            </p:cNvPr>
            <p:cNvSpPr txBox="1"/>
            <p:nvPr/>
          </p:nvSpPr>
          <p:spPr>
            <a:xfrm>
              <a:off x="463458" y="3225687"/>
              <a:ext cx="2675282" cy="64633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case #1:</a:t>
              </a:r>
            </a:p>
            <a:p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 router </a:t>
              </a:r>
              <a:r>
                <a:rPr lang="fr-F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securing</a:t>
              </a: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home office </a:t>
              </a:r>
              <a:r>
                <a:rPr lang="fr-F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CFB88FD-AE4C-40BD-8049-64B53EF7B592}"/>
              </a:ext>
            </a:extLst>
          </p:cNvPr>
          <p:cNvGrpSpPr/>
          <p:nvPr/>
        </p:nvGrpSpPr>
        <p:grpSpPr>
          <a:xfrm>
            <a:off x="3206115" y="847530"/>
            <a:ext cx="2687799" cy="2428650"/>
            <a:chOff x="3228975" y="1450875"/>
            <a:chExt cx="2687799" cy="2428650"/>
          </a:xfrm>
        </p:grpSpPr>
        <p:pic>
          <p:nvPicPr>
            <p:cNvPr id="4" name="Image 3" descr="Une image contenant intérieur, encombré, table de salle à manger&#10;&#10;Description générée automatiquement">
              <a:extLst>
                <a:ext uri="{FF2B5EF4-FFF2-40B4-BE49-F238E27FC236}">
                  <a16:creationId xmlns:a16="http://schemas.microsoft.com/office/drawing/2014/main" id="{E0CB57BC-390A-4F20-9F8B-EE77440D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847" y="1455902"/>
              <a:ext cx="2681631" cy="1788468"/>
            </a:xfrm>
            <a:prstGeom prst="rect">
              <a:avLst/>
            </a:prstGeom>
          </p:spPr>
        </p:pic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32F530C0-CD8E-4BA1-AEAC-9B1854680FA4}"/>
                </a:ext>
              </a:extLst>
            </p:cNvPr>
            <p:cNvGrpSpPr/>
            <p:nvPr/>
          </p:nvGrpSpPr>
          <p:grpSpPr>
            <a:xfrm>
              <a:off x="3228975" y="1450875"/>
              <a:ext cx="2687799" cy="2428650"/>
              <a:chOff x="3228975" y="1450875"/>
              <a:chExt cx="2687799" cy="242865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AFDC39F-2AD3-4383-A504-E3524057A9D4}"/>
                  </a:ext>
                </a:extLst>
              </p:cNvPr>
              <p:cNvSpPr/>
              <p:nvPr/>
            </p:nvSpPr>
            <p:spPr>
              <a:xfrm>
                <a:off x="3228975" y="1450875"/>
                <a:ext cx="2687799" cy="242865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563302D-A1D8-4857-8CC8-3EF62B37694C}"/>
                  </a:ext>
                </a:extLst>
              </p:cNvPr>
              <p:cNvSpPr txBox="1"/>
              <p:nvPr/>
            </p:nvSpPr>
            <p:spPr>
              <a:xfrm>
                <a:off x="3235142" y="3233193"/>
                <a:ext cx="2681631" cy="64633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u="sng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case #2:</a:t>
                </a:r>
              </a:p>
              <a:p>
                <a:r>
                  <a:rPr lang="fr-FR" sz="1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Personal</a:t>
                </a:r>
                <a:r>
                  <a:rPr lang="fr-F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assistant </a:t>
                </a:r>
                <a:r>
                  <a:rPr lang="fr-FR" sz="1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maintaining</a:t>
                </a:r>
                <a:r>
                  <a:rPr lang="fr-F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smart </a:t>
                </a:r>
                <a:r>
                  <a:rPr lang="fr-FR" sz="1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devices</a:t>
                </a:r>
                <a:r>
                  <a:rPr lang="fr-F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control or </a:t>
                </a:r>
                <a:r>
                  <a:rPr lang="fr-FR" sz="1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entertainment</a:t>
                </a:r>
                <a:endPara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8B97B9F-DF4E-470C-A1F6-B32C56B855FB}"/>
              </a:ext>
            </a:extLst>
          </p:cNvPr>
          <p:cNvGrpSpPr/>
          <p:nvPr/>
        </p:nvGrpSpPr>
        <p:grpSpPr>
          <a:xfrm>
            <a:off x="5957902" y="847527"/>
            <a:ext cx="2707731" cy="2428651"/>
            <a:chOff x="3228975" y="1450875"/>
            <a:chExt cx="2687799" cy="24286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107768-30F9-4C62-A667-1D6E1D5C8AEA}"/>
                </a:ext>
              </a:extLst>
            </p:cNvPr>
            <p:cNvSpPr/>
            <p:nvPr/>
          </p:nvSpPr>
          <p:spPr>
            <a:xfrm>
              <a:off x="3228975" y="1450875"/>
              <a:ext cx="2687799" cy="242865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4325512-0028-4C57-915C-25129C3712E8}"/>
                </a:ext>
              </a:extLst>
            </p:cNvPr>
            <p:cNvSpPr txBox="1"/>
            <p:nvPr/>
          </p:nvSpPr>
          <p:spPr>
            <a:xfrm>
              <a:off x="3235142" y="3233193"/>
              <a:ext cx="2681631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case #3:</a:t>
              </a:r>
            </a:p>
            <a:p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 camera to </a:t>
              </a:r>
              <a:r>
                <a:rPr lang="fr-F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keep</a:t>
              </a: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monitoring </a:t>
              </a:r>
              <a:r>
                <a:rPr lang="fr-F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home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6EB0486-7C2A-440C-9CC3-49C6F62AA78F}"/>
              </a:ext>
            </a:extLst>
          </p:cNvPr>
          <p:cNvSpPr txBox="1">
            <a:spLocks/>
          </p:cNvSpPr>
          <p:nvPr/>
        </p:nvSpPr>
        <p:spPr bwMode="auto">
          <a:xfrm>
            <a:off x="355514" y="3417469"/>
            <a:ext cx="7760319" cy="15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sz="1800" kern="0" dirty="0">
                <a:solidFill>
                  <a:schemeClr val="tx1"/>
                </a:solidFill>
                <a:latin typeface="Arial"/>
              </a:rPr>
              <a:t>Other examples of usage: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latin typeface="Arial"/>
              </a:rPr>
              <a:t>Wifi extenders to secure network operation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phones to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 up and running</a:t>
            </a:r>
            <a:endParaRPr lang="en-US" sz="1600" kern="0" dirty="0">
              <a:solidFill>
                <a:schemeClr val="tx1"/>
              </a:solidFill>
              <a:latin typeface="Arial"/>
            </a:endParaRP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/>
              </a:rPr>
              <a:t>And so many more!</a:t>
            </a:r>
            <a:endParaRPr lang="en-GB" sz="1600" kern="0" dirty="0">
              <a:solidFill>
                <a:srgbClr val="000000"/>
              </a:solidFill>
              <a:latin typeface="Arial"/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GB" sz="1800" kern="0" dirty="0">
              <a:latin typeface="Arial"/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GB" sz="1800" kern="0" dirty="0">
              <a:latin typeface="Arial"/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GB" sz="1800" kern="0" dirty="0">
              <a:solidFill>
                <a:srgbClr val="000000"/>
              </a:solidFill>
              <a:latin typeface="Arial"/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GB" sz="1800" kern="0" dirty="0">
              <a:solidFill>
                <a:srgbClr val="000000"/>
              </a:solidFill>
              <a:latin typeface="Arial"/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1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6EB0486-7C2A-440C-9CC3-49C6F62AA78F}"/>
              </a:ext>
            </a:extLst>
          </p:cNvPr>
          <p:cNvSpPr txBox="1">
            <a:spLocks/>
          </p:cNvSpPr>
          <p:nvPr/>
        </p:nvSpPr>
        <p:spPr bwMode="auto">
          <a:xfrm>
            <a:off x="457198" y="997370"/>
            <a:ext cx="7760319" cy="383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kern="0" dirty="0">
                <a:solidFill>
                  <a:schemeClr val="tx1"/>
                </a:solidFill>
                <a:latin typeface="Arial"/>
              </a:rPr>
              <a:t>Initial </a:t>
            </a:r>
            <a:r>
              <a:rPr lang="en-US" kern="0" dirty="0">
                <a:latin typeface="Arial"/>
              </a:rPr>
              <a:t>installation </a:t>
            </a:r>
            <a:endParaRPr lang="en-GB" kern="0" dirty="0">
              <a:solidFill>
                <a:srgbClr val="000000"/>
              </a:solidFill>
              <a:latin typeface="Arial"/>
            </a:endParaRPr>
          </a:p>
          <a:p>
            <a:pPr marL="357188" lvl="1" indent="-357188">
              <a:lnSpc>
                <a:spcPct val="90000"/>
              </a:lnSpc>
              <a:defRPr/>
            </a:pPr>
            <a:r>
              <a:rPr lang="en-GB" sz="1800" kern="0" dirty="0">
                <a:solidFill>
                  <a:srgbClr val="000000"/>
                </a:solidFill>
                <a:latin typeface="Arial"/>
              </a:rPr>
              <a:t>Ty</a:t>
            </a:r>
            <a:r>
              <a:rPr lang="en-GB" sz="1800" kern="0" dirty="0">
                <a:latin typeface="Arial"/>
              </a:rPr>
              <a:t>pical stand-alone DC application</a:t>
            </a:r>
            <a:br>
              <a:rPr lang="en-GB" sz="1800" kern="0" dirty="0">
                <a:latin typeface="Arial"/>
              </a:rPr>
            </a:br>
            <a:r>
              <a:rPr lang="en-GB" sz="1800" kern="0" dirty="0">
                <a:latin typeface="Arial"/>
              </a:rPr>
              <a:t>needs an AC-DC transformer to be </a:t>
            </a:r>
            <a:br>
              <a:rPr lang="en-GB" sz="1800" kern="0" dirty="0">
                <a:latin typeface="Arial"/>
              </a:rPr>
            </a:br>
            <a:r>
              <a:rPr lang="en-GB" sz="1800" kern="0" dirty="0">
                <a:latin typeface="Arial"/>
              </a:rPr>
              <a:t>powered. This offers no power protection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GB" sz="1800" kern="0" dirty="0">
              <a:latin typeface="Arial"/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GB" sz="1800" kern="0" dirty="0">
              <a:latin typeface="Arial"/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kern="0" dirty="0">
                <a:latin typeface="Arial"/>
              </a:rPr>
              <a:t>Protected installation </a:t>
            </a:r>
            <a:endParaRPr lang="en-GB" kern="0" dirty="0">
              <a:latin typeface="Arial"/>
            </a:endParaRPr>
          </a:p>
          <a:p>
            <a:pPr marL="357188" lvl="1" indent="-357188">
              <a:lnSpc>
                <a:spcPct val="90000"/>
              </a:lnSpc>
              <a:defRPr/>
            </a:pPr>
            <a:r>
              <a:rPr lang="en-GB" sz="1800" kern="0" dirty="0">
                <a:latin typeface="Arial"/>
              </a:rPr>
              <a:t>3S Mini replaces the original power supply </a:t>
            </a:r>
            <a:br>
              <a:rPr lang="en-GB" sz="1800" kern="0" dirty="0">
                <a:latin typeface="Arial"/>
              </a:rPr>
            </a:br>
            <a:r>
              <a:rPr lang="en-GB" sz="1800" kern="0" dirty="0">
                <a:latin typeface="Arial"/>
              </a:rPr>
              <a:t>and protects the application </a:t>
            </a:r>
            <a:br>
              <a:rPr lang="en-GB" sz="1800" kern="0" dirty="0">
                <a:latin typeface="Arial"/>
              </a:rPr>
            </a:br>
            <a:r>
              <a:rPr lang="en-GB" sz="1800" kern="0" dirty="0">
                <a:latin typeface="Arial"/>
              </a:rPr>
              <a:t>(similar size and no additional cable)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C8AD-79AE-4414-BEDF-BE82DA156B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3S Mini? - </a:t>
            </a:r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D9525BC-7C38-4780-9C5A-7565F559C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238" y="4043625"/>
            <a:ext cx="1104957" cy="571529"/>
          </a:xfrm>
          <a:prstGeom prst="rect">
            <a:avLst/>
          </a:prstGeom>
        </p:spPr>
      </p:pic>
      <p:pic>
        <p:nvPicPr>
          <p:cNvPr id="7" name="Image 6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EDE34DBE-6970-4C94-9A77-530CD20583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0" r="16815"/>
          <a:stretch/>
        </p:blipFill>
        <p:spPr>
          <a:xfrm>
            <a:off x="5849763" y="2914032"/>
            <a:ext cx="924410" cy="1395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7998A93F-A589-4522-903E-C68E2BC9B6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r="16041"/>
          <a:stretch/>
        </p:blipFill>
        <p:spPr>
          <a:xfrm>
            <a:off x="6553200" y="997370"/>
            <a:ext cx="695324" cy="1118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2DCF96A4-5397-40EA-B800-CABBD768FF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r="16708"/>
          <a:stretch/>
        </p:blipFill>
        <p:spPr>
          <a:xfrm>
            <a:off x="7167914" y="2889251"/>
            <a:ext cx="924410" cy="1414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Espace réservé du pied de page 9">
            <a:extLst>
              <a:ext uri="{FF2B5EF4-FFF2-40B4-BE49-F238E27FC236}">
                <a16:creationId xmlns:a16="http://schemas.microsoft.com/office/drawing/2014/main" id="{C67B4920-C043-4AC8-B0B3-C778E5D85A7C}"/>
              </a:ext>
            </a:extLst>
          </p:cNvPr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24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DB9498C-623E-46A5-B06D-77BCF9E2CAA5}"/>
              </a:ext>
            </a:extLst>
          </p:cNvPr>
          <p:cNvSpPr txBox="1">
            <a:spLocks/>
          </p:cNvSpPr>
          <p:nvPr/>
        </p:nvSpPr>
        <p:spPr bwMode="auto">
          <a:xfrm>
            <a:off x="457200" y="940266"/>
            <a:ext cx="8103108" cy="383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Runtime </a:t>
            </a:r>
          </a:p>
          <a:p>
            <a:pPr marL="0" lvl="0" indent="0"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buNone/>
              <a:defRPr/>
            </a:pPr>
            <a:endParaRPr lang="en-US" sz="1400" kern="0" dirty="0">
              <a:latin typeface="Arial"/>
            </a:endParaRPr>
          </a:p>
          <a:p>
            <a:pPr lvl="0">
              <a:buNone/>
              <a:defRPr/>
            </a:pPr>
            <a:endParaRPr lang="en-US" sz="1400" kern="0" dirty="0">
              <a:latin typeface="Arial"/>
            </a:endParaRPr>
          </a:p>
          <a:p>
            <a:pPr lvl="0">
              <a:buNone/>
              <a:defRPr/>
            </a:pPr>
            <a:endParaRPr lang="en-US" sz="1400" kern="0" dirty="0">
              <a:latin typeface="Arial"/>
            </a:endParaRPr>
          </a:p>
          <a:p>
            <a:pPr lvl="0">
              <a:buNone/>
              <a:defRPr/>
            </a:pPr>
            <a:endParaRPr lang="en-US" sz="1400" kern="0" dirty="0">
              <a:latin typeface="Arial"/>
            </a:endParaRPr>
          </a:p>
          <a:p>
            <a:pPr lvl="0">
              <a:buNone/>
              <a:defRPr/>
            </a:pPr>
            <a:endParaRPr lang="en-US" sz="1400" kern="0" dirty="0">
              <a:latin typeface="Arial"/>
            </a:endParaRPr>
          </a:p>
          <a:p>
            <a:pPr lvl="0">
              <a:buNone/>
              <a:defRPr/>
            </a:pPr>
            <a:endParaRPr lang="en-US" sz="1400" kern="0" dirty="0">
              <a:latin typeface="Arial"/>
            </a:endParaRPr>
          </a:p>
          <a:p>
            <a:pPr lvl="0">
              <a:buNone/>
              <a:defRPr/>
            </a:pPr>
            <a:endParaRPr lang="en-US" sz="1400" kern="0" dirty="0">
              <a:latin typeface="Arial"/>
            </a:endParaRPr>
          </a:p>
          <a:p>
            <a:pPr lvl="0">
              <a:buNone/>
              <a:defRPr/>
            </a:pPr>
            <a:endParaRPr lang="en-US" sz="1400" kern="0" dirty="0">
              <a:latin typeface="Arial"/>
            </a:endParaRPr>
          </a:p>
          <a:p>
            <a:pPr lvl="0">
              <a:buNone/>
              <a:defRPr/>
            </a:pPr>
            <a:r>
              <a:rPr lang="en-US" sz="2400" kern="0" dirty="0">
                <a:solidFill>
                  <a:schemeClr val="tx1"/>
                </a:solidFill>
                <a:latin typeface="Arial"/>
              </a:rPr>
              <a:t>Output protection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auto-resettable current and voltage limitation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(3,5A / 20V)</a:t>
            </a:r>
            <a:endParaRPr lang="en-US" sz="1800" kern="0" dirty="0">
              <a:solidFill>
                <a:srgbClr val="FF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7188" marR="0" lvl="1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27" name="Group 94">
            <a:extLst>
              <a:ext uri="{FF2B5EF4-FFF2-40B4-BE49-F238E27FC236}">
                <a16:creationId xmlns:a16="http://schemas.microsoft.com/office/drawing/2014/main" id="{93DCF055-D812-4D37-9EAB-465262B1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88158"/>
              </p:ext>
            </p:extLst>
          </p:nvPr>
        </p:nvGraphicFramePr>
        <p:xfrm>
          <a:off x="907590" y="1415531"/>
          <a:ext cx="5423408" cy="224206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38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runtime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camera (3 Watts)</a:t>
                      </a: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Up to 5 hours</a:t>
                      </a: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15271"/>
                  </a:ext>
                </a:extLst>
              </a:tr>
              <a:tr h="376929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 player (~4 Watts)</a:t>
                      </a: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Up to 4 hours</a:t>
                      </a: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5204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Wifi </a:t>
                      </a:r>
                      <a:r>
                        <a:rPr lang="fr-FR" sz="1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extender</a:t>
                      </a: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(7 Watts)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Up to 2 hours</a:t>
                      </a: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Basic Internet </a:t>
                      </a:r>
                      <a:r>
                        <a:rPr lang="fr-FR" sz="1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gateway</a:t>
                      </a: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(9 Watts)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80 minutes</a:t>
                      </a: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32893"/>
                  </a:ext>
                </a:extLst>
              </a:tr>
              <a:tr h="375765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Advanced Internet </a:t>
                      </a:r>
                      <a:r>
                        <a:rPr lang="fr-FR" sz="1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gateway</a:t>
                      </a: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(15 Watts)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40 minutes</a:t>
                      </a: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493995"/>
                  </a:ext>
                </a:extLst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4191560" y="4848505"/>
            <a:ext cx="2133600" cy="273844"/>
          </a:xfrm>
        </p:spPr>
        <p:txBody>
          <a:bodyPr/>
          <a:lstStyle/>
          <a:p>
            <a:fld id="{3499C8AD-79AE-4414-BEDF-BE82DA156B10}" type="slidenum">
              <a:rPr lang="fr-FR" smtClean="0"/>
              <a:t>5</a:t>
            </a:fld>
            <a:endParaRPr lang="fr-FR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Peace of mind</a:t>
            </a:r>
            <a:endParaRPr lang="fr-FR" sz="2800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E529609-DA8B-49EE-950B-59A9F7A234BD}"/>
              </a:ext>
            </a:extLst>
          </p:cNvPr>
          <p:cNvCxnSpPr>
            <a:cxnSpLocks/>
          </p:cNvCxnSpPr>
          <p:nvPr/>
        </p:nvCxnSpPr>
        <p:spPr>
          <a:xfrm>
            <a:off x="8997621" y="1700213"/>
            <a:ext cx="0" cy="9477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pied de page 9">
            <a:extLst>
              <a:ext uri="{FF2B5EF4-FFF2-40B4-BE49-F238E27FC236}">
                <a16:creationId xmlns:a16="http://schemas.microsoft.com/office/drawing/2014/main" id="{AB77F4C7-E97F-4714-8BCC-FE6D1BC1DF7E}"/>
              </a:ext>
            </a:extLst>
          </p:cNvPr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25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6EB0486-7C2A-440C-9CC3-49C6F62AA78F}"/>
              </a:ext>
            </a:extLst>
          </p:cNvPr>
          <p:cNvSpPr txBox="1">
            <a:spLocks/>
          </p:cNvSpPr>
          <p:nvPr/>
        </p:nvSpPr>
        <p:spPr bwMode="auto">
          <a:xfrm>
            <a:off x="457200" y="940266"/>
            <a:ext cx="4661941" cy="383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lang="en-US" sz="2400" kern="0" dirty="0">
                <a:latin typeface="Arial"/>
              </a:rPr>
              <a:t>Output voltage selection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Arial"/>
              </a:rPr>
              <a:t>9V, 12V, 15V, 19V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Arial"/>
              </a:rPr>
              <a:t>Pre-set at 12V to be immediately compatible with most applications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latin typeface="Arial"/>
              </a:rPr>
              <a:t>Cold start function available to be used as  a power bank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endParaRPr lang="en-US" sz="2400" kern="0" dirty="0">
              <a:latin typeface="Arial"/>
            </a:endParaRPr>
          </a:p>
          <a:p>
            <a:pPr marL="0" lvl="0" indent="0">
              <a:buNone/>
              <a:defRPr/>
            </a:pPr>
            <a:r>
              <a:rPr lang="en-US" sz="2400" kern="0" dirty="0">
                <a:latin typeface="Arial"/>
              </a:rPr>
              <a:t>4-LED battery capacity indicator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C8AD-79AE-4414-BEDF-BE82DA156B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Easy to use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961AEB-3363-4F97-BBC3-48EA4462B0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b="35684"/>
          <a:stretch/>
        </p:blipFill>
        <p:spPr>
          <a:xfrm>
            <a:off x="5393836" y="1360591"/>
            <a:ext cx="2634967" cy="803771"/>
          </a:xfrm>
          <a:prstGeom prst="rect">
            <a:avLst/>
          </a:prstGeom>
          <a:effectLst/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65B04E-C3D3-4F6A-A75B-EFE88F84AF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2" b="35285"/>
          <a:stretch/>
        </p:blipFill>
        <p:spPr>
          <a:xfrm>
            <a:off x="5393836" y="3260189"/>
            <a:ext cx="2634967" cy="803770"/>
          </a:xfrm>
          <a:prstGeom prst="rect">
            <a:avLst/>
          </a:prstGeom>
          <a:effectLst/>
        </p:spPr>
      </p:pic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6FC1FE2-B3C7-4B35-80A0-F6E4993AB754}"/>
              </a:ext>
            </a:extLst>
          </p:cNvPr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99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13ECDD5B-E665-484E-B625-42F290B0C365}"/>
              </a:ext>
            </a:extLst>
          </p:cNvPr>
          <p:cNvSpPr txBox="1">
            <a:spLocks/>
          </p:cNvSpPr>
          <p:nvPr/>
        </p:nvSpPr>
        <p:spPr bwMode="auto">
          <a:xfrm>
            <a:off x="455332" y="946493"/>
            <a:ext cx="4173966" cy="38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r>
              <a:rPr lang="fr-FR" sz="5100" kern="0" dirty="0">
                <a:latin typeface="Arial"/>
              </a:rPr>
              <a:t>Compact and appealing</a:t>
            </a: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3300" kern="0" dirty="0" err="1">
                <a:latin typeface="Arial"/>
              </a:rPr>
              <a:t>Same</a:t>
            </a:r>
            <a:r>
              <a:rPr lang="fr-FR" sz="3300" kern="0" dirty="0">
                <a:latin typeface="Arial"/>
              </a:rPr>
              <a:t> design as Eaton 3S Gen2 &amp; Protection Box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fr-FR" sz="24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fr-FR" sz="24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r>
              <a:rPr lang="fr-FR" sz="5100" kern="0" dirty="0">
                <a:latin typeface="Arial"/>
              </a:rPr>
              <a:t>4 x </a:t>
            </a:r>
            <a:r>
              <a:rPr lang="fr-FR" sz="5100" kern="0" dirty="0" err="1">
                <a:latin typeface="Arial"/>
              </a:rPr>
              <a:t>adaptors</a:t>
            </a:r>
            <a:r>
              <a:rPr lang="fr-FR" sz="5100" kern="0" dirty="0">
                <a:latin typeface="Arial"/>
              </a:rPr>
              <a:t> </a:t>
            </a:r>
            <a:r>
              <a:rPr lang="fr-FR" sz="5100" kern="0" dirty="0" err="1">
                <a:latin typeface="Arial"/>
              </a:rPr>
              <a:t>provided</a:t>
            </a:r>
            <a:endParaRPr lang="fr-FR" sz="5100" kern="0" dirty="0"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0067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3300" kern="0" dirty="0">
                <a:solidFill>
                  <a:schemeClr val="tx1"/>
                </a:solidFill>
                <a:latin typeface="Arial"/>
              </a:rPr>
              <a:t>3,5 x 1,5mm 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3300" kern="0" dirty="0">
                <a:solidFill>
                  <a:schemeClr val="tx1"/>
                </a:solidFill>
                <a:latin typeface="Arial"/>
              </a:rPr>
              <a:t>4,75 x </a:t>
            </a:r>
            <a:r>
              <a:rPr lang="fr-FR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1,7mm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3300" kern="0" dirty="0">
                <a:solidFill>
                  <a:schemeClr val="tx1"/>
                </a:solidFill>
                <a:latin typeface="Arial"/>
              </a:rPr>
              <a:t>5,5 x </a:t>
            </a:r>
            <a:r>
              <a:rPr lang="fr-FR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2,1mm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3300" kern="0" dirty="0">
                <a:solidFill>
                  <a:schemeClr val="tx1"/>
                </a:solidFill>
                <a:latin typeface="Arial"/>
              </a:rPr>
              <a:t>5,5 x </a:t>
            </a:r>
            <a:r>
              <a:rPr lang="fr-FR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2,5mm</a:t>
            </a:r>
            <a:endParaRPr lang="fr-FR" sz="2400" kern="0" dirty="0">
              <a:latin typeface="Ari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C8AD-79AE-4414-BEDF-BE82DA156B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fr-FR" sz="3200" kern="0" dirty="0">
                <a:solidFill>
                  <a:srgbClr val="0067C6"/>
                </a:solidFill>
                <a:latin typeface="Arial"/>
              </a:rPr>
              <a:t>Integration  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7C6503-24D0-4240-AE21-DFB539FFC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076" y="2856028"/>
            <a:ext cx="215911" cy="3429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7A4BE2-F184-4BCA-A614-020DFDEF9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076" y="3290789"/>
            <a:ext cx="215911" cy="3873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252115-6820-44E0-B711-DB5CDF84F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198" y="3763926"/>
            <a:ext cx="222261" cy="3746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7A3CB1-BC4C-4737-A950-54B15F9EB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900" y="4224363"/>
            <a:ext cx="222261" cy="3619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E5BB60-8904-4225-BEF8-01A1EBCCE9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0" r="18075" b="18566"/>
          <a:stretch/>
        </p:blipFill>
        <p:spPr>
          <a:xfrm>
            <a:off x="3778448" y="3009417"/>
            <a:ext cx="2035361" cy="1502173"/>
          </a:xfrm>
          <a:prstGeom prst="rect">
            <a:avLst/>
          </a:prstGeom>
          <a:effectLst/>
        </p:spPr>
      </p:pic>
      <p:pic>
        <p:nvPicPr>
          <p:cNvPr id="13" name="Image 12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2F1ED9D7-2E7F-446F-BA08-9CD9EA6801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5" b="16102"/>
          <a:stretch/>
        </p:blipFill>
        <p:spPr>
          <a:xfrm>
            <a:off x="5190455" y="1069572"/>
            <a:ext cx="2285611" cy="1502178"/>
          </a:xfrm>
          <a:prstGeom prst="rect">
            <a:avLst/>
          </a:prstGeom>
          <a:effectLst/>
        </p:spPr>
      </p:pic>
      <p:sp>
        <p:nvSpPr>
          <p:cNvPr id="14" name="Espace réservé du pied de page 9">
            <a:extLst>
              <a:ext uri="{FF2B5EF4-FFF2-40B4-BE49-F238E27FC236}">
                <a16:creationId xmlns:a16="http://schemas.microsoft.com/office/drawing/2014/main" id="{BCE884D2-E7D8-4F0B-81CF-204564C981FF}"/>
              </a:ext>
            </a:extLst>
          </p:cNvPr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601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13ECDD5B-E665-484E-B625-42F290B0C365}"/>
              </a:ext>
            </a:extLst>
          </p:cNvPr>
          <p:cNvSpPr txBox="1">
            <a:spLocks/>
          </p:cNvSpPr>
          <p:nvPr/>
        </p:nvSpPr>
        <p:spPr bwMode="auto">
          <a:xfrm>
            <a:off x="447830" y="945348"/>
            <a:ext cx="8228012" cy="38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fr-FR" sz="2000" kern="0" dirty="0">
                <a:solidFill>
                  <a:schemeClr val="tx1"/>
                </a:solidFill>
                <a:latin typeface="Arial"/>
              </a:rPr>
              <a:t>Eaton new Design Line, </a:t>
            </a:r>
            <a:r>
              <a:rPr lang="fr-FR" sz="2000" kern="0" dirty="0" err="1">
                <a:solidFill>
                  <a:schemeClr val="tx1"/>
                </a:solidFill>
                <a:latin typeface="Arial"/>
              </a:rPr>
              <a:t>identical</a:t>
            </a:r>
            <a:r>
              <a:rPr lang="fr-FR" sz="2000" kern="0" dirty="0">
                <a:solidFill>
                  <a:schemeClr val="tx1"/>
                </a:solidFill>
                <a:latin typeface="Arial"/>
              </a:rPr>
              <a:t> to</a:t>
            </a:r>
            <a:r>
              <a:rPr lang="fr-FR" sz="2000" kern="0" dirty="0">
                <a:latin typeface="Arial"/>
              </a:rPr>
              <a:t> Eaton 3S Gen2 &amp; Protection Box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Image 9" descr="Une image contenant équipement électronique, télécommande&#10;&#10;Description générée automatiquement">
            <a:extLst>
              <a:ext uri="{FF2B5EF4-FFF2-40B4-BE49-F238E27FC236}">
                <a16:creationId xmlns:a16="http://schemas.microsoft.com/office/drawing/2014/main" id="{C9619906-8CAD-4B85-92F1-F543BA43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7920" r="18376" b="20305"/>
          <a:stretch/>
        </p:blipFill>
        <p:spPr>
          <a:xfrm>
            <a:off x="2242818" y="2048932"/>
            <a:ext cx="3048572" cy="2403681"/>
          </a:xfrm>
          <a:prstGeom prst="rect">
            <a:avLst/>
          </a:prstGeom>
          <a:effectLst/>
        </p:spPr>
      </p:pic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C8AD-79AE-4414-BEDF-BE82DA156B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fr-FR" sz="3200" kern="0" dirty="0" err="1">
                <a:solidFill>
                  <a:srgbClr val="0067C6"/>
                </a:solidFill>
                <a:latin typeface="Arial"/>
              </a:rPr>
              <a:t>Residential</a:t>
            </a:r>
            <a:r>
              <a:rPr lang="fr-FR" sz="3200" kern="0" dirty="0">
                <a:solidFill>
                  <a:srgbClr val="0067C6"/>
                </a:solidFill>
                <a:latin typeface="Arial"/>
              </a:rPr>
              <a:t> </a:t>
            </a:r>
            <a:r>
              <a:rPr lang="fr-FR" sz="3200" kern="0" dirty="0" err="1">
                <a:solidFill>
                  <a:srgbClr val="0067C6"/>
                </a:solidFill>
                <a:latin typeface="Arial"/>
              </a:rPr>
              <a:t>offer</a:t>
            </a:r>
            <a:r>
              <a:rPr lang="fr-FR" sz="3200" kern="0" dirty="0">
                <a:solidFill>
                  <a:srgbClr val="0067C6"/>
                </a:solidFill>
                <a:latin typeface="Arial"/>
              </a:rPr>
              <a:t> </a:t>
            </a:r>
            <a:r>
              <a:rPr lang="fr-FR" sz="3200" kern="0" dirty="0" err="1">
                <a:solidFill>
                  <a:srgbClr val="0067C6"/>
                </a:solidFill>
                <a:latin typeface="Arial"/>
              </a:rPr>
              <a:t>identity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2AA1A6-9F1E-4828-9B7A-5175B38F0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823" y="1414397"/>
            <a:ext cx="3012211" cy="1814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92D954-D44A-4936-8176-DE437DC25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35" y="1567324"/>
            <a:ext cx="1437222" cy="2889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11704E-9B55-4617-AE96-1C8FB0F31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268" y="3311893"/>
            <a:ext cx="1778766" cy="1469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Espace réservé du pied de page 9">
            <a:extLst>
              <a:ext uri="{FF2B5EF4-FFF2-40B4-BE49-F238E27FC236}">
                <a16:creationId xmlns:a16="http://schemas.microsoft.com/office/drawing/2014/main" id="{2D15A06A-A48C-4DAD-B52C-0D862693D4F2}"/>
              </a:ext>
            </a:extLst>
          </p:cNvPr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14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94">
            <a:extLst>
              <a:ext uri="{FF2B5EF4-FFF2-40B4-BE49-F238E27FC236}">
                <a16:creationId xmlns:a16="http://schemas.microsoft.com/office/drawing/2014/main" id="{93DCF055-D812-4D37-9EAB-465262B1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04668"/>
              </p:ext>
            </p:extLst>
          </p:nvPr>
        </p:nvGraphicFramePr>
        <p:xfrm>
          <a:off x="595170" y="812790"/>
          <a:ext cx="6847446" cy="363126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4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088">
                  <a:extLst>
                    <a:ext uri="{9D8B030D-6E8A-4147-A177-3AD203B41FA5}">
                      <a16:colId xmlns:a16="http://schemas.microsoft.com/office/drawing/2014/main" val="341338949"/>
                    </a:ext>
                  </a:extLst>
                </a:gridCol>
              </a:tblGrid>
              <a:tr h="257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3SM36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3SM36B</a:t>
                      </a:r>
                      <a:endParaRPr kumimoji="0" lang="fr-F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426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15271"/>
                  </a:ext>
                </a:extLst>
              </a:tr>
              <a:tr h="600156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9V / 12V / 15V / 19V selectable output voltage</a:t>
                      </a: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52040"/>
                  </a:ext>
                </a:extLst>
              </a:tr>
              <a:tr h="377290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Barrel </a:t>
                      </a:r>
                      <a:r>
                        <a:rPr lang="fr-FR" sz="1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adaptors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53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Battery </a:t>
                      </a:r>
                      <a:r>
                        <a:rPr lang="fr-FR" sz="1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capacity</a:t>
                      </a: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32893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 input </a:t>
                      </a:r>
                      <a:r>
                        <a:rPr lang="fr-FR" sz="1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 err="1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Schuko</a:t>
                      </a:r>
                      <a:r>
                        <a:rPr lang="en-US" sz="1400" kern="12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/French</a:t>
                      </a: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          BS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Connected equipment warranty</a:t>
                      </a: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2 </a:t>
                      </a:r>
                      <a:r>
                        <a:rPr lang="fr-FR" sz="1400" dirty="0" err="1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Years</a:t>
                      </a:r>
                      <a:endParaRPr lang="fr-FR" sz="14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2 </a:t>
                      </a:r>
                      <a:r>
                        <a:rPr lang="fr-FR" sz="1400" dirty="0" err="1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Years</a:t>
                      </a:r>
                      <a:endParaRPr lang="fr-FR" sz="14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63716"/>
                  </a:ext>
                </a:extLst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4191560" y="4848505"/>
            <a:ext cx="2133600" cy="273844"/>
          </a:xfrm>
        </p:spPr>
        <p:txBody>
          <a:bodyPr/>
          <a:lstStyle/>
          <a:p>
            <a:fld id="{3499C8AD-79AE-4414-BEDF-BE82DA156B10}" type="slidenum">
              <a:rPr lang="fr-FR" smtClean="0"/>
              <a:t>9</a:t>
            </a:fld>
            <a:endParaRPr lang="fr-FR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Range overview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B7852CE1-A5AE-4AD5-9BF8-3A5F5FAF8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108" y="2165205"/>
            <a:ext cx="159328" cy="17647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AF3B2F7B-8A7C-4D63-A6A2-536167F43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108" y="2626915"/>
            <a:ext cx="159328" cy="17647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1712C806-8339-4EC4-B9D0-5F7691DF5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188" y="2159287"/>
            <a:ext cx="159328" cy="176475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E529609-DA8B-49EE-950B-59A9F7A234BD}"/>
              </a:ext>
            </a:extLst>
          </p:cNvPr>
          <p:cNvCxnSpPr>
            <a:cxnSpLocks/>
          </p:cNvCxnSpPr>
          <p:nvPr/>
        </p:nvCxnSpPr>
        <p:spPr>
          <a:xfrm>
            <a:off x="8997621" y="1700213"/>
            <a:ext cx="0" cy="9477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DD31DAD6-B0D3-484B-A35C-3B0DD35B6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188" y="2627000"/>
            <a:ext cx="159328" cy="17647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43DB9E1-9418-45EE-9C52-1626E5B1E6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188" y="3023469"/>
            <a:ext cx="159328" cy="17647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3901B1FF-5461-4CE6-8C78-3B00632215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108" y="3023470"/>
            <a:ext cx="159328" cy="1764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F3F213-858C-4E19-AC9C-6717BCBDE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7" t="22578" r="26287" b="60269"/>
          <a:stretch/>
        </p:blipFill>
        <p:spPr bwMode="auto">
          <a:xfrm rot="5400000">
            <a:off x="6365653" y="3394543"/>
            <a:ext cx="504188" cy="4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4B19AD-6C11-4D99-93AF-494513568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23138" r="50770" b="60938"/>
          <a:stretch/>
        </p:blipFill>
        <p:spPr bwMode="auto">
          <a:xfrm rot="5400000">
            <a:off x="4766788" y="3389871"/>
            <a:ext cx="503239" cy="4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B4C872E6-05AE-4C35-9C5F-4067834607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8" r="9197" b="19661"/>
          <a:stretch/>
        </p:blipFill>
        <p:spPr>
          <a:xfrm>
            <a:off x="3669280" y="1197205"/>
            <a:ext cx="1043102" cy="661595"/>
          </a:xfrm>
          <a:prstGeom prst="rect">
            <a:avLst/>
          </a:prstGeom>
        </p:spPr>
      </p:pic>
      <p:pic>
        <p:nvPicPr>
          <p:cNvPr id="20" name="Image 19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F370346B-B813-4CED-84D9-D6800199BE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8" r="9197" b="19661"/>
          <a:stretch/>
        </p:blipFill>
        <p:spPr>
          <a:xfrm>
            <a:off x="5802197" y="1191635"/>
            <a:ext cx="1043102" cy="661595"/>
          </a:xfrm>
          <a:prstGeom prst="rect">
            <a:avLst/>
          </a:prstGeom>
        </p:spPr>
      </p:pic>
      <p:sp>
        <p:nvSpPr>
          <p:cNvPr id="21" name="Espace réservé du pied de page 9">
            <a:extLst>
              <a:ext uri="{FF2B5EF4-FFF2-40B4-BE49-F238E27FC236}">
                <a16:creationId xmlns:a16="http://schemas.microsoft.com/office/drawing/2014/main" id="{AB77F4C7-E97F-4714-8BCC-FE6D1BC1DF7E}"/>
              </a:ext>
            </a:extLst>
          </p:cNvPr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2021 Eaton, All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025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D87DD2D580943AD4B4AA56F5143DD" ma:contentTypeVersion="12" ma:contentTypeDescription="Create a new document." ma:contentTypeScope="" ma:versionID="24f7d05f2b96b4c645c7ffac5bc82ecb">
  <xsd:schema xmlns:xsd="http://www.w3.org/2001/XMLSchema" xmlns:xs="http://www.w3.org/2001/XMLSchema" xmlns:p="http://schemas.microsoft.com/office/2006/metadata/properties" xmlns:ns2="9cad9921-9457-46dc-9b82-612db51a6542" xmlns:ns3="be426592-acb7-4850-9121-dbcb55a97131" targetNamespace="http://schemas.microsoft.com/office/2006/metadata/properties" ma:root="true" ma:fieldsID="952b8316a7652cdd4fcae4b41b9dfa05" ns2:_="" ns3:_="">
    <xsd:import namespace="9cad9921-9457-46dc-9b82-612db51a6542"/>
    <xsd:import namespace="be426592-acb7-4850-9121-dbcb55a971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d9921-9457-46dc-9b82-612db51a6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26592-acb7-4850-9121-dbcb55a9713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A8C51B-4B3D-4F0D-B99A-89DD653EDF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A61A1C-130B-423A-80ED-ACBB5E519B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FAACD-1181-453A-A39E-AB07F825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ad9921-9457-46dc-9b82-612db51a6542"/>
    <ds:schemaRef ds:uri="be426592-acb7-4850-9121-dbcb55a971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64194</TotalTime>
  <Words>634</Words>
  <Application>Microsoft Office PowerPoint</Application>
  <PresentationFormat>On-screen Show (16:9)</PresentationFormat>
  <Paragraphs>164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Eaton 3S Mini - 36W DC UPS</vt:lpstr>
      <vt:lpstr>Value Proposition</vt:lpstr>
      <vt:lpstr>Why a 3S Mini? – Use cases</vt:lpstr>
      <vt:lpstr>Why a 3S Mini? - Benefit</vt:lpstr>
      <vt:lpstr>Peace of mind</vt:lpstr>
      <vt:lpstr>Easy to use</vt:lpstr>
      <vt:lpstr>Integration  </vt:lpstr>
      <vt:lpstr>Residential offer identity</vt:lpstr>
      <vt:lpstr>Range overview</vt:lpstr>
      <vt:lpstr>Competitor comparison</vt:lpstr>
      <vt:lpstr>PowerPoint Presentation</vt:lpstr>
    </vt:vector>
  </TitlesOfParts>
  <Company>Eaton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Eaton Mobile Tech Days Residentiel Tournée France 2018 Edouard LEPOUTRE</dc:title>
  <dc:creator>Lepoutre, Edouard</dc:creator>
  <cp:lastModifiedBy>Lacroix, Stephane</cp:lastModifiedBy>
  <cp:revision>632</cp:revision>
  <dcterms:created xsi:type="dcterms:W3CDTF">2017-09-25T13:30:30Z</dcterms:created>
  <dcterms:modified xsi:type="dcterms:W3CDTF">2021-09-16T07:50:48Z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0x010100FA8D87DD2D580943AD4B4AA56F5143DD</vt:lpwstr>
  </property>
</Properties>
</file>